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15" r:id="rId4"/>
    <p:sldId id="316" r:id="rId5"/>
    <p:sldId id="318" r:id="rId6"/>
    <p:sldId id="317" r:id="rId7"/>
    <p:sldId id="319" r:id="rId8"/>
    <p:sldId id="321" r:id="rId9"/>
    <p:sldId id="323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00F37-2746-41FA-8887-A9DDD0AA9C7C}">
          <p14:sldIdLst>
            <p14:sldId id="256"/>
            <p14:sldId id="261"/>
            <p14:sldId id="315"/>
            <p14:sldId id="316"/>
            <p14:sldId id="318"/>
            <p14:sldId id="317"/>
            <p14:sldId id="319"/>
            <p14:sldId id="321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80D2"/>
    <a:srgbClr val="29BDFD"/>
    <a:srgbClr val="BC2828"/>
    <a:srgbClr val="646464"/>
    <a:srgbClr val="00CBBF"/>
    <a:srgbClr val="0E66BE"/>
    <a:srgbClr val="0E55BE"/>
    <a:srgbClr val="497EAF"/>
    <a:srgbClr val="092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3" autoAdjust="0"/>
    <p:restoredTop sz="92814" autoAdjust="0"/>
  </p:normalViewPr>
  <p:slideViewPr>
    <p:cSldViewPr snapToGrid="0">
      <p:cViewPr>
        <p:scale>
          <a:sx n="75" d="100"/>
          <a:sy n="75" d="100"/>
        </p:scale>
        <p:origin x="190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1D32-A847-484D-9104-3B2794818A86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5C443-EA82-4B02-B175-B108FF29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9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CF4557-0BE9-E3F3-CD8D-678B18660334}"/>
              </a:ext>
            </a:extLst>
          </p:cNvPr>
          <p:cNvSpPr/>
          <p:nvPr userDrawn="1"/>
        </p:nvSpPr>
        <p:spPr>
          <a:xfrm>
            <a:off x="87702" y="104775"/>
            <a:ext cx="11962739" cy="6665461"/>
          </a:xfrm>
          <a:prstGeom prst="rect">
            <a:avLst/>
          </a:prstGeom>
          <a:blipFill>
            <a:blip r:embed="rId2"/>
            <a:stretch>
              <a:fillRect l="17973" t="538" r="-17973" b="-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D6A36-0BA6-7AED-F6A1-5E365EE45E0F}"/>
              </a:ext>
            </a:extLst>
          </p:cNvPr>
          <p:cNvSpPr/>
          <p:nvPr userDrawn="1"/>
        </p:nvSpPr>
        <p:spPr>
          <a:xfrm>
            <a:off x="87702" y="115708"/>
            <a:ext cx="7544998" cy="6654528"/>
          </a:xfrm>
          <a:prstGeom prst="rect">
            <a:avLst/>
          </a:prstGeom>
          <a:gradFill>
            <a:gsLst>
              <a:gs pos="51000">
                <a:srgbClr val="0D0D0D"/>
              </a:gs>
              <a:gs pos="85000">
                <a:srgbClr val="0D0D0D">
                  <a:alpha val="6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8DC4FB-1710-4466-C2F8-9AE7FE021C76}"/>
              </a:ext>
            </a:extLst>
          </p:cNvPr>
          <p:cNvSpPr/>
          <p:nvPr userDrawn="1"/>
        </p:nvSpPr>
        <p:spPr>
          <a:xfrm rot="3150817">
            <a:off x="-1087311" y="-344453"/>
            <a:ext cx="4345274" cy="4823711"/>
          </a:xfrm>
          <a:custGeom>
            <a:avLst/>
            <a:gdLst>
              <a:gd name="connsiteX0" fmla="*/ 0 w 4345274"/>
              <a:gd name="connsiteY0" fmla="*/ 2017763 h 4823711"/>
              <a:gd name="connsiteX1" fmla="*/ 1547522 w 4345274"/>
              <a:gd name="connsiteY1" fmla="*/ 0 h 4823711"/>
              <a:gd name="connsiteX2" fmla="*/ 4345274 w 4345274"/>
              <a:gd name="connsiteY2" fmla="*/ 4823711 h 4823711"/>
              <a:gd name="connsiteX3" fmla="*/ 3658582 w 4345274"/>
              <a:gd name="connsiteY3" fmla="*/ 4823711 h 482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274" h="4823711">
                <a:moveTo>
                  <a:pt x="0" y="2017763"/>
                </a:moveTo>
                <a:lnTo>
                  <a:pt x="1547522" y="0"/>
                </a:lnTo>
                <a:lnTo>
                  <a:pt x="4345274" y="4823711"/>
                </a:lnTo>
                <a:lnTo>
                  <a:pt x="3658582" y="4823711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5000"/>
                </a:schemeClr>
              </a:gs>
              <a:gs pos="0">
                <a:srgbClr val="0583F2">
                  <a:alpha val="5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F40B10-E8A0-845E-9E87-7F4D2242F823}"/>
              </a:ext>
            </a:extLst>
          </p:cNvPr>
          <p:cNvSpPr/>
          <p:nvPr userDrawn="1"/>
        </p:nvSpPr>
        <p:spPr>
          <a:xfrm rot="20284218">
            <a:off x="-646236" y="2245525"/>
            <a:ext cx="4199311" cy="4571742"/>
          </a:xfrm>
          <a:custGeom>
            <a:avLst/>
            <a:gdLst>
              <a:gd name="connsiteX0" fmla="*/ 1547701 w 4199311"/>
              <a:gd name="connsiteY0" fmla="*/ 0 h 4571742"/>
              <a:gd name="connsiteX1" fmla="*/ 4199311 w 4199311"/>
              <a:gd name="connsiteY1" fmla="*/ 4571742 h 4571742"/>
              <a:gd name="connsiteX2" fmla="*/ 1806942 w 4199311"/>
              <a:gd name="connsiteY2" fmla="*/ 4571742 h 4571742"/>
              <a:gd name="connsiteX3" fmla="*/ 0 w 4199311"/>
              <a:gd name="connsiteY3" fmla="*/ 3844268 h 45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311" h="4571742">
                <a:moveTo>
                  <a:pt x="1547701" y="0"/>
                </a:moveTo>
                <a:lnTo>
                  <a:pt x="4199311" y="4571742"/>
                </a:lnTo>
                <a:lnTo>
                  <a:pt x="1806942" y="4571742"/>
                </a:lnTo>
                <a:lnTo>
                  <a:pt x="0" y="384426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4000"/>
                </a:schemeClr>
              </a:gs>
              <a:gs pos="0">
                <a:srgbClr val="05DBF2"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CE7-1EAB-4F53-B172-B4343B3777B8}"/>
              </a:ext>
            </a:extLst>
          </p:cNvPr>
          <p:cNvSpPr txBox="1"/>
          <p:nvPr userDrawn="1"/>
        </p:nvSpPr>
        <p:spPr>
          <a:xfrm>
            <a:off x="1251146" y="3965037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작성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3BFB-A2B3-CECF-47D2-5E5D56D64F6B}"/>
              </a:ext>
            </a:extLst>
          </p:cNvPr>
          <p:cNvSpPr txBox="1"/>
          <p:nvPr userDrawn="1"/>
        </p:nvSpPr>
        <p:spPr>
          <a:xfrm>
            <a:off x="2442185" y="1670624"/>
            <a:ext cx="33412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b="0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C791C-CD5C-3084-9964-D3D07D5A5925}"/>
              </a:ext>
            </a:extLst>
          </p:cNvPr>
          <p:cNvCxnSpPr/>
          <p:nvPr userDrawn="1"/>
        </p:nvCxnSpPr>
        <p:spPr>
          <a:xfrm>
            <a:off x="-688539" y="-567056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ADB234-BCCB-0228-C864-F4E92F32340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55CF3-3083-E59B-3BB4-288A84A52673}"/>
              </a:ext>
            </a:extLst>
          </p:cNvPr>
          <p:cNvGrpSpPr/>
          <p:nvPr userDrawn="1"/>
        </p:nvGrpSpPr>
        <p:grpSpPr>
          <a:xfrm>
            <a:off x="11678844" y="-2106856"/>
            <a:ext cx="3800263" cy="3615695"/>
            <a:chOff x="1457536" y="2251076"/>
            <a:chExt cx="3418927" cy="3224211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D3D35-123A-D56B-220C-2D6069BBCB9D}"/>
                </a:ext>
              </a:extLst>
            </p:cNvPr>
            <p:cNvSpPr/>
            <p:nvPr userDrawn="1"/>
          </p:nvSpPr>
          <p:spPr>
            <a:xfrm>
              <a:off x="1457536" y="2251076"/>
              <a:ext cx="3373205" cy="47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A5B80E-4E5F-4195-2F7D-424003F55EFB}"/>
                </a:ext>
              </a:extLst>
            </p:cNvPr>
            <p:cNvSpPr/>
            <p:nvPr userDrawn="1"/>
          </p:nvSpPr>
          <p:spPr>
            <a:xfrm rot="5400000">
              <a:off x="3241499" y="3840322"/>
              <a:ext cx="322421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4" name="Picture 13" descr="A blue and black sign&#10;&#10;AI-generated content may be incorrect.">
            <a:extLst>
              <a:ext uri="{FF2B5EF4-FFF2-40B4-BE49-F238E27FC236}">
                <a16:creationId xmlns:a16="http://schemas.microsoft.com/office/drawing/2014/main" id="{F14DD7DA-89B0-8BF1-37A5-523006353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4" y="200801"/>
            <a:ext cx="1498213" cy="331957"/>
          </a:xfrm>
          <a:prstGeom prst="rect">
            <a:avLst/>
          </a:prstGeom>
        </p:spPr>
      </p:pic>
      <p:pic>
        <p:nvPicPr>
          <p:cNvPr id="21" name="Picture 20" descr="A black and orange logo&#10;&#10;AI-generated content may be incorrect.">
            <a:extLst>
              <a:ext uri="{FF2B5EF4-FFF2-40B4-BE49-F238E27FC236}">
                <a16:creationId xmlns:a16="http://schemas.microsoft.com/office/drawing/2014/main" id="{76C71F24-F25B-0D4E-BEC6-C5DAA052F6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00" y="268440"/>
            <a:ext cx="1191524" cy="188366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0E4D6A1-9E46-594E-0378-F1BA2551ED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09" y="207931"/>
            <a:ext cx="1136392" cy="324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14BC1-29D5-221D-D6EC-3C2E5DA10D14}"/>
              </a:ext>
            </a:extLst>
          </p:cNvPr>
          <p:cNvSpPr txBox="1"/>
          <p:nvPr userDrawn="1"/>
        </p:nvSpPr>
        <p:spPr>
          <a:xfrm>
            <a:off x="3799422" y="2579858"/>
            <a:ext cx="900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200" b="1" spc="-15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와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84741-D845-B2B3-059F-0415D780E3C7}"/>
              </a:ext>
            </a:extLst>
          </p:cNvPr>
          <p:cNvSpPr txBox="1"/>
          <p:nvPr userDrawn="1"/>
        </p:nvSpPr>
        <p:spPr>
          <a:xfrm>
            <a:off x="2349269" y="3150722"/>
            <a:ext cx="3341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실무 문서</a:t>
            </a:r>
            <a:endParaRPr lang="en-GB" sz="5400" b="1" spc="-150" baseline="0" dirty="0">
              <a:solidFill>
                <a:srgbClr val="0583F2"/>
              </a:solidFill>
              <a:latin typeface="Franklin Gothic Demi" panose="020B0703020102020204" pitchFamily="34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0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599-1695-5FF1-D8E8-81E91AC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B5CA-6999-C290-7C67-27C79B02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B350-CD3A-CD5E-24CF-733F0C28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02D84-8E5B-84FC-135A-200EBA8B0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7F0F-8120-4262-AA6D-7097EC7D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0BCE6-292C-996F-33E9-24CB4158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D173-3640-FA92-AD53-D8F7146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9F07C-98F4-FA89-0BD7-EE3B7C1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5A8-0F47-7026-F391-18725A3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C49C-6B8F-E808-4764-AA6A478E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A1E-FC9F-B788-9137-AEF9374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DA23-2361-A780-95B4-2AB5FD3B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D4B75-9FC8-EE04-25AE-04ED85F0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6CDA-7622-1C6E-DFEA-73F4450E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CA37-2CE1-AF69-E71A-638CB422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5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084-861F-0D23-2E79-676529BC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AA9-1CE0-268F-37E3-9F4E4553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D0A-A6B5-6358-CC46-5A18A45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EB3-AF79-5B5E-429B-6BBB0EC7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8199-6D24-A8EF-8420-4D405557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0983-99FF-B081-CAEE-A6B37A1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9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947-8032-9B62-01C8-B5B51C03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C8AA6-B8A5-872F-F596-46475C6F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6ABB-E713-5B5D-48B6-F1F0E89E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B82E-CAFB-D1CB-F74D-9498C111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9200-C116-37B1-9716-448E3EB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7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A9FAE-77A0-BF51-9F3A-1C9C6563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65D5-BB42-0D3D-5238-4DD1E679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6523-9FBD-AB63-7B9D-106A5AC9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C7AA-7400-FF9F-EF7D-DB29FADE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E637-3DF4-0AFE-51DB-0DCB3248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BC1-14B4-BEF6-AA65-CEA85386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21C9-651D-4646-6665-4FB052C58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08C8-AF44-1FF6-A224-0A110D5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F505-1BBC-B2C3-BDA9-99018CB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F3F0-2346-1731-B22E-40B7443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6287082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13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  <a:alpha val="14000"/>
                  </a:schemeClr>
                </a:gs>
                <a:gs pos="54000">
                  <a:srgbClr val="0583F2">
                    <a:alpha val="16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2000"/>
                  </a:schemeClr>
                </a:gs>
                <a:gs pos="0">
                  <a:srgbClr val="05DBF2"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F7963F-4F23-A2A6-AD38-1C1028D7A447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61609D-CC20-A8EB-F6C3-10D76718D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7F9C2C-0BF0-440E-95DE-62EA7710DE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01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9000">
                  <a:schemeClr val="tx1">
                    <a:lumMod val="95000"/>
                    <a:lumOff val="5000"/>
                    <a:alpha val="14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64C03-BA7E-9F46-0D10-9E06E47D3058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CA0CBE-8176-B6AD-9368-BF949FDA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DD66D2C-8E09-88ED-FD14-ACCE28F0A3E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2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85985" cy="7290594"/>
            <a:chOff x="69613" y="-579070"/>
            <a:chExt cx="11985985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69613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C5D6722-E4A2-CD99-4CB3-028363E498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80228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003659-844C-A411-AE6C-831668FDF1C9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AC682-34A3-F3C8-D6CE-286DB58E44B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7BD115-7031-021B-74EA-2897DA0E9138}"/>
              </a:ext>
            </a:extLst>
          </p:cNvPr>
          <p:cNvSpPr/>
          <p:nvPr userDrawn="1"/>
        </p:nvSpPr>
        <p:spPr>
          <a:xfrm>
            <a:off x="-189781" y="5469147"/>
            <a:ext cx="12288746" cy="1471421"/>
          </a:xfrm>
          <a:custGeom>
            <a:avLst/>
            <a:gdLst>
              <a:gd name="connsiteX0" fmla="*/ 294562 w 12288746"/>
              <a:gd name="connsiteY0" fmla="*/ 0 h 1471421"/>
              <a:gd name="connsiteX1" fmla="*/ 12288746 w 12288746"/>
              <a:gd name="connsiteY1" fmla="*/ 0 h 1471421"/>
              <a:gd name="connsiteX2" fmla="*/ 12288746 w 12288746"/>
              <a:gd name="connsiteY2" fmla="*/ 1471421 h 1471421"/>
              <a:gd name="connsiteX3" fmla="*/ 0 w 12288746"/>
              <a:gd name="connsiteY3" fmla="*/ 1471421 h 1471421"/>
              <a:gd name="connsiteX4" fmla="*/ 0 w 12288746"/>
              <a:gd name="connsiteY4" fmla="*/ 1388853 h 1471421"/>
              <a:gd name="connsiteX5" fmla="*/ 294562 w 12288746"/>
              <a:gd name="connsiteY5" fmla="*/ 1388853 h 14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88746" h="1471421">
                <a:moveTo>
                  <a:pt x="294562" y="0"/>
                </a:moveTo>
                <a:lnTo>
                  <a:pt x="12288746" y="0"/>
                </a:lnTo>
                <a:lnTo>
                  <a:pt x="12288746" y="1471421"/>
                </a:lnTo>
                <a:lnTo>
                  <a:pt x="0" y="1471421"/>
                </a:lnTo>
                <a:lnTo>
                  <a:pt x="0" y="1388853"/>
                </a:lnTo>
                <a:lnTo>
                  <a:pt x="294562" y="1388853"/>
                </a:lnTo>
                <a:close/>
              </a:path>
            </a:pathLst>
          </a:cu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83884" y="146476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2934" y="-579070"/>
            <a:ext cx="11952664" cy="7290594"/>
            <a:chOff x="104781" y="-579070"/>
            <a:chExt cx="11952664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4853" y="171943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02DDAA1-E383-6305-EE3C-06432E5269C3}"/>
              </a:ext>
            </a:extLst>
          </p:cNvPr>
          <p:cNvSpPr/>
          <p:nvPr userDrawn="1"/>
        </p:nvSpPr>
        <p:spPr>
          <a:xfrm>
            <a:off x="-189781" y="5469147"/>
            <a:ext cx="12870611" cy="1471421"/>
          </a:xfrm>
          <a:prstGeom prst="rect">
            <a:avLst/>
          </a:pr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blipFill>
            <a:blip r:embed="rId2"/>
            <a:stretch>
              <a:fillRect l="-17415" t="-30047" r="-875" b="-2217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9FFCCB-1BE4-DE62-6FE2-1841DC6E0E88}"/>
              </a:ext>
            </a:extLst>
          </p:cNvPr>
          <p:cNvSpPr/>
          <p:nvPr userDrawn="1"/>
        </p:nvSpPr>
        <p:spPr>
          <a:xfrm>
            <a:off x="104781" y="133351"/>
            <a:ext cx="11971714" cy="6588219"/>
          </a:xfrm>
          <a:prstGeom prst="rect">
            <a:avLst/>
          </a:prstGeom>
          <a:gradFill>
            <a:gsLst>
              <a:gs pos="67000">
                <a:schemeClr val="tx1">
                  <a:lumMod val="95000"/>
                  <a:lumOff val="5000"/>
                  <a:alpha val="20000"/>
                </a:schemeClr>
              </a:gs>
              <a:gs pos="30000">
                <a:srgbClr val="05DBF2">
                  <a:alpha val="14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D3C2-D552-5388-242B-B044B018DE1D}"/>
              </a:ext>
            </a:extLst>
          </p:cNvPr>
          <p:cNvSpPr/>
          <p:nvPr userDrawn="1"/>
        </p:nvSpPr>
        <p:spPr>
          <a:xfrm>
            <a:off x="115505" y="130272"/>
            <a:ext cx="11971714" cy="658821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7000"/>
                </a:schemeClr>
              </a:gs>
              <a:gs pos="4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0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C882-6752-F984-845B-E04675820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2269" y="987425"/>
            <a:ext cx="1064311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7479-4A80-741B-E7FD-FA12374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77607-96B5-409C-112D-D0A3B49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E0D6-5611-CC0A-3A97-9F04A7FA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083C-A716-C50B-0E29-5EF29E2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086C-02EC-8CE0-C3D1-A1D1478C1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6A6A-1D5E-6BCA-6520-29BD8EA57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73D4-FBB1-C5D8-9F2A-B2C34FD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23E2-B258-B00D-D6CA-4D8A57D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B4EF-D3B5-27DD-8192-7C602561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3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7EC3-0FBF-ADF4-E776-E55CD39D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927A-D083-B85F-B5C3-0CD780678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4E0E-85ED-08CB-28A6-44FCB016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57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62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C5063-E9EB-92E0-1F80-492BEA6C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9456F4A-FCBE-E36E-D801-B4FB3D15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A4F25-9E04-3336-F63E-4DF65E75F179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0AF6F5-1698-2D1D-5348-351D4ABEFB37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1D479-1322-5E63-16B5-3548B2544228}"/>
              </a:ext>
            </a:extLst>
          </p:cNvPr>
          <p:cNvSpPr txBox="1"/>
          <p:nvPr/>
        </p:nvSpPr>
        <p:spPr>
          <a:xfrm>
            <a:off x="5157788" y="3621656"/>
            <a:ext cx="1357312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400" b="1" dirty="0">
                <a:effectLst/>
                <a:latin typeface="Pretendard Variable"/>
              </a:rPr>
              <a:t>음성 기록 편집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8C1FA4-8C2F-74BA-17D4-370181E95217}"/>
              </a:ext>
            </a:extLst>
          </p:cNvPr>
          <p:cNvSpPr/>
          <p:nvPr/>
        </p:nvSpPr>
        <p:spPr>
          <a:xfrm>
            <a:off x="4403449" y="3505200"/>
            <a:ext cx="754339" cy="80962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595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C32AE-BF30-CED4-EB27-A4298CED9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701FD2C-A9FB-1D28-ABE0-BD452B27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6FA6-8AB1-2884-AF2E-3828842D365E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6E5EF7-F88B-42D4-5CAB-0CD9C194C18C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7DECA-894A-28C8-64BE-4A0826D52FC0}"/>
              </a:ext>
            </a:extLst>
          </p:cNvPr>
          <p:cNvSpPr/>
          <p:nvPr/>
        </p:nvSpPr>
        <p:spPr>
          <a:xfrm>
            <a:off x="4238349" y="4154289"/>
            <a:ext cx="1857651" cy="121781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7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2501-3A51-0EE2-7C31-DB2A4B106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8A27832-0A97-7952-C5A2-542A6178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078DF-787C-30FE-468D-4410F4D78158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A5A272-9482-EC30-9E8D-7AAA8504F0F7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51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EFCCD-7BFC-DE28-DA39-1AC5A779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694B3B3-CBC1-049D-A130-543F8D08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5EE15-E33B-47FA-CD3C-0E8736A7126E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A4C64B7-3ED2-0FF1-7C4F-1C9D0A36B5D7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979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6A286-D41D-63DB-F9E9-87DC3BA03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E7BA4D4-35A6-D1C0-F5A7-46A3026F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89862-0D1F-A575-BDAA-E6F11BDF73E8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B9E339-FC54-B6CA-E91A-812777744DFF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23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8ABD8-0C86-2061-979C-68F7A7AD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DA0A2E4-3F27-4A25-50FC-4AE5E944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9EDED-A57A-1105-C775-A13378DCBDB0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ED40E84-489C-9B35-E261-05C4551893A6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35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04CC0-0815-C347-C2D1-2337984DE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B4BFD67-9A30-EEEB-4A50-D1434C00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8C097-50AB-66ED-D64F-839F12040C29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007EFC-9FF8-2B1C-D8E4-7DE4D5B8C5EA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9C7A7-A7AE-D545-92D1-67AFBB85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F4D30C4-26DA-6138-4030-94080BFE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C1650-728E-BB47-222C-748415EA90B5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09DA766-A96B-B404-DEE4-F64EF3A20FB2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37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89702-A47A-BF79-F980-3AE19942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0BF7907-274A-B319-8614-730D77E9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36202-37A8-3B02-3324-2880F1D2426C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노트의 내용을 이용해 스크립트 실행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338A60-0ECF-FB9A-5F84-A6C4D368EBC9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77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C8E1-B69D-9210-2194-BFDB4E64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DFDEEDB-8C7C-9231-479A-218AB85C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325C5-A0DC-3348-2F50-9E53C0173C9B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노트의 내용을 이용해 스크립트 실행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4B7E7C-C863-5488-1C25-1A54AEFFA5C1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38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96F3FC0-E307-C93D-649B-6315B0C9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실무 문서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BE591-D64F-443D-8D57-4A9B04157D82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예시가 없는 프롬프트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47AC6-3D53-B272-945F-1016AE03B2B4}"/>
              </a:ext>
            </a:extLst>
          </p:cNvPr>
          <p:cNvSpPr txBox="1"/>
          <p:nvPr/>
        </p:nvSpPr>
        <p:spPr>
          <a:xfrm>
            <a:off x="1016330" y="2224671"/>
            <a:ext cx="325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680D2"/>
                </a:solidFill>
              </a:rPr>
              <a:t>#페르소나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46B1B9-16CF-9F7A-18BD-E9045E936224}"/>
              </a:ext>
            </a:extLst>
          </p:cNvPr>
          <p:cNvGrpSpPr/>
          <p:nvPr/>
        </p:nvGrpSpPr>
        <p:grpSpPr>
          <a:xfrm>
            <a:off x="1036701" y="2876304"/>
            <a:ext cx="3259180" cy="870236"/>
            <a:chOff x="1336774" y="2874996"/>
            <a:chExt cx="3259180" cy="8702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FBD7BB-975F-6E37-501F-FCEA6A1FBDA3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#과업 </a:t>
              </a:r>
              <a:r>
                <a:rPr lang="en-GB" altLang="ko-KR" sz="1600" b="1" dirty="0">
                  <a:solidFill>
                    <a:srgbClr val="2680D2"/>
                  </a:solidFill>
                  <a:latin typeface="+mn-ea"/>
                </a:rPr>
                <a:t>(</a:t>
              </a:r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업무 내용</a:t>
              </a:r>
              <a:r>
                <a:rPr lang="en-GB" altLang="ko-KR" sz="1600" b="1" dirty="0">
                  <a:solidFill>
                    <a:srgbClr val="2680D2"/>
                  </a:solidFill>
                  <a:latin typeface="+mn-ea"/>
                </a:rPr>
                <a:t>)</a:t>
              </a:r>
              <a:endParaRPr lang="ko-KR" altLang="en-US" sz="1600" b="1" dirty="0">
                <a:solidFill>
                  <a:srgbClr val="2680D2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583557-E918-7681-CA94-D13B4477639D}"/>
                </a:ext>
              </a:extLst>
            </p:cNvPr>
            <p:cNvSpPr txBox="1"/>
            <p:nvPr/>
          </p:nvSpPr>
          <p:spPr>
            <a:xfrm>
              <a:off x="1456981" y="3283567"/>
              <a:ext cx="2946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새로 출시한 보안 소프트웨어를 </a:t>
              </a:r>
              <a:endParaRPr lang="en-GB" altLang="ko-KR" sz="1200" b="1" dirty="0"/>
            </a:p>
            <a:p>
              <a:r>
                <a:rPr lang="ko-KR" altLang="en-US" sz="1200" b="1" dirty="0"/>
                <a:t>거래처에 소개하는 비즈니스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497BC2-F046-34E4-DCBC-9132F9767C48}"/>
              </a:ext>
            </a:extLst>
          </p:cNvPr>
          <p:cNvSpPr txBox="1"/>
          <p:nvPr/>
        </p:nvSpPr>
        <p:spPr>
          <a:xfrm>
            <a:off x="1136537" y="2506961"/>
            <a:ext cx="313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너는 비즈니스 커뮤니케니션 전문가야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C48FB5-C45D-A32B-C104-2F7E329C7039}"/>
              </a:ext>
            </a:extLst>
          </p:cNvPr>
          <p:cNvGrpSpPr/>
          <p:nvPr/>
        </p:nvGrpSpPr>
        <p:grpSpPr>
          <a:xfrm>
            <a:off x="1056327" y="4008828"/>
            <a:ext cx="3259180" cy="1656887"/>
            <a:chOff x="1300625" y="4074011"/>
            <a:chExt cx="3259180" cy="16568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5B6CEE-2969-FC69-0B8A-0E45952BBEA2}"/>
                </a:ext>
              </a:extLst>
            </p:cNvPr>
            <p:cNvGrpSpPr/>
            <p:nvPr/>
          </p:nvGrpSpPr>
          <p:grpSpPr>
            <a:xfrm>
              <a:off x="1300625" y="4074011"/>
              <a:ext cx="3259180" cy="642028"/>
              <a:chOff x="1336774" y="2874996"/>
              <a:chExt cx="3259180" cy="64202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C9CE9F-B24D-C8C4-0B4D-C417E8B09728}"/>
                  </a:ext>
                </a:extLst>
              </p:cNvPr>
              <p:cNvSpPr txBox="1"/>
              <p:nvPr/>
            </p:nvSpPr>
            <p:spPr>
              <a:xfrm>
                <a:off x="1336774" y="2874996"/>
                <a:ext cx="325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#맥락 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(</a:t>
                </a:r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목적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)</a:t>
                </a:r>
                <a:endParaRPr lang="ko-KR" altLang="en-US" sz="1600" b="1" dirty="0">
                  <a:solidFill>
                    <a:srgbClr val="2680D2"/>
                  </a:solidFill>
                  <a:latin typeface="+mn-ea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28AC3A-B3BD-9510-E30D-40D5DCE26DCF}"/>
                  </a:ext>
                </a:extLst>
              </p:cNvPr>
              <p:cNvSpPr txBox="1"/>
              <p:nvPr/>
            </p:nvSpPr>
            <p:spPr>
              <a:xfrm>
                <a:off x="1456981" y="3240025"/>
                <a:ext cx="294646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/>
                  <a:t>새 제품의 주요 기능과 장점 소개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C35725-6C31-B7DB-35FB-1064901EFF34}"/>
                </a:ext>
              </a:extLst>
            </p:cNvPr>
            <p:cNvSpPr txBox="1"/>
            <p:nvPr/>
          </p:nvSpPr>
          <p:spPr>
            <a:xfrm>
              <a:off x="1427953" y="4684458"/>
              <a:ext cx="2946468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i="1" dirty="0">
                  <a:solidFill>
                    <a:srgbClr val="2680D2"/>
                  </a:solidFill>
                </a:rPr>
                <a:t>요구사항</a:t>
              </a:r>
              <a:endParaRPr lang="en-GB" altLang="ko-KR" sz="1400" b="1" i="1" dirty="0">
                <a:solidFill>
                  <a:srgbClr val="2680D2"/>
                </a:solidFill>
              </a:endParaRPr>
            </a:p>
            <a:p>
              <a:r>
                <a:rPr lang="en-GB" altLang="ko-KR" sz="1200" b="1" dirty="0"/>
                <a:t>    - </a:t>
              </a:r>
              <a:r>
                <a:rPr lang="ko-KR" altLang="en-US" sz="1200" b="1" dirty="0"/>
                <a:t>간결하고 명확한 내용</a:t>
              </a:r>
              <a:endParaRPr lang="en-GB" altLang="ko-KR" sz="1200" b="1" dirty="0"/>
            </a:p>
            <a:p>
              <a:r>
                <a:rPr lang="ko-KR" altLang="en-US" sz="1200" b="1" dirty="0"/>
                <a:t>    </a:t>
              </a:r>
              <a:r>
                <a:rPr lang="en-GB" altLang="ko-KR" sz="1200" b="1" dirty="0"/>
                <a:t>- </a:t>
              </a:r>
              <a:r>
                <a:rPr lang="ko-KR" altLang="en-US" sz="1200" b="1" dirty="0"/>
                <a:t>제품의 독창성과 경쟁 우위 강조</a:t>
              </a:r>
              <a:endParaRPr lang="en-GB" altLang="ko-KR" sz="1200" b="1" dirty="0"/>
            </a:p>
            <a:p>
              <a:r>
                <a:rPr lang="ko-KR" altLang="en-US" sz="1200" b="1" dirty="0"/>
                <a:t>    </a:t>
              </a:r>
              <a:r>
                <a:rPr lang="en-GB" altLang="ko-KR" sz="1200" b="1" dirty="0"/>
                <a:t>- </a:t>
              </a:r>
              <a:r>
                <a:rPr lang="ko-KR" altLang="en-US" sz="1200" b="1" dirty="0"/>
                <a:t>미팅</a:t>
              </a:r>
              <a:r>
                <a:rPr lang="en-GB" altLang="ko-KR" sz="1200" b="1" dirty="0"/>
                <a:t>/</a:t>
              </a:r>
              <a:r>
                <a:rPr lang="ko-KR" altLang="en-US" sz="1200" b="1" dirty="0"/>
                <a:t>데모 요청으로 연결</a:t>
              </a:r>
              <a:endParaRPr lang="en-GB" altLang="ko-KR" sz="1200" b="1" dirty="0"/>
            </a:p>
            <a:p>
              <a:r>
                <a:rPr lang="en-GB" altLang="ko-KR" sz="1200" b="1" dirty="0"/>
                <a:t>    - </a:t>
              </a:r>
              <a:r>
                <a:rPr lang="ko-KR" altLang="en-US" sz="1200" b="1" dirty="0"/>
                <a:t>연락처</a:t>
              </a:r>
              <a:r>
                <a:rPr lang="en-GB" altLang="ko-KR" sz="1200" b="1" dirty="0"/>
                <a:t>/ </a:t>
              </a:r>
              <a:r>
                <a:rPr lang="ko-KR" altLang="en-US" sz="1200" b="1" dirty="0"/>
                <a:t>링크 포함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0C5F8E-1906-7B19-3528-1860F7203AFD}"/>
              </a:ext>
            </a:extLst>
          </p:cNvPr>
          <p:cNvGrpSpPr/>
          <p:nvPr/>
        </p:nvGrpSpPr>
        <p:grpSpPr>
          <a:xfrm>
            <a:off x="3819164" y="2255274"/>
            <a:ext cx="3259180" cy="826694"/>
            <a:chOff x="1336774" y="2874996"/>
            <a:chExt cx="3259180" cy="82669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17A191-6087-49E9-DF5D-8DDD8FD6C940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#어조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31B8D0-E35C-7B3E-5607-5AE6A4D73D30}"/>
                </a:ext>
              </a:extLst>
            </p:cNvPr>
            <p:cNvSpPr txBox="1"/>
            <p:nvPr/>
          </p:nvSpPr>
          <p:spPr>
            <a:xfrm>
              <a:off x="1456981" y="3240025"/>
              <a:ext cx="2946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전문적이면서 친근한 톤</a:t>
              </a:r>
              <a:endParaRPr lang="en-GB" altLang="ko-KR" sz="1200" b="1" dirty="0"/>
            </a:p>
            <a:p>
              <a:r>
                <a:rPr lang="ko-KR" altLang="en-US" sz="1200" b="1" dirty="0"/>
                <a:t>신뢰감을 주는 커뮤니케이션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ADC075-E21C-9BD0-8A4E-20A636E0F19D}"/>
              </a:ext>
            </a:extLst>
          </p:cNvPr>
          <p:cNvGrpSpPr/>
          <p:nvPr/>
        </p:nvGrpSpPr>
        <p:grpSpPr>
          <a:xfrm>
            <a:off x="3819164" y="3805921"/>
            <a:ext cx="3259180" cy="2119355"/>
            <a:chOff x="1336774" y="2874996"/>
            <a:chExt cx="3259180" cy="211935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73009B-D2D6-F9A9-E2AD-9EA1AA823E90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#형식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E0BF28-4902-63A9-463F-C82213D9CC4A}"/>
                </a:ext>
              </a:extLst>
            </p:cNvPr>
            <p:cNvSpPr txBox="1"/>
            <p:nvPr/>
          </p:nvSpPr>
          <p:spPr>
            <a:xfrm>
              <a:off x="1456981" y="3240025"/>
              <a:ext cx="294646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1">
                <a:buFont typeface="+mj-lt"/>
                <a:buAutoNum type="arabicPeriod"/>
              </a:pPr>
              <a:r>
                <a:rPr lang="en-GB" altLang="ko-KR" sz="1200" b="1" dirty="0">
                  <a:latin typeface="+mn-ea"/>
                </a:rPr>
                <a:t> </a:t>
              </a:r>
              <a:r>
                <a:rPr lang="ko-KR" altLang="en-US" sz="1200" b="1" i="0" dirty="0">
                  <a:effectLst/>
                  <a:latin typeface="+mn-ea"/>
                </a:rPr>
                <a:t>인사 및 자기 소개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제품 출시 배경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제품 개요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주요 기능과 장점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적용 사례</a:t>
              </a:r>
              <a:r>
                <a:rPr lang="en-US" altLang="ko-KR" sz="1200" b="1" i="0" dirty="0">
                  <a:effectLst/>
                  <a:latin typeface="+mn-ea"/>
                </a:rPr>
                <a:t>/</a:t>
              </a:r>
              <a:r>
                <a:rPr lang="ko-KR" altLang="en-US" sz="1200" b="1" i="0" dirty="0">
                  <a:effectLst/>
                  <a:latin typeface="+mn-ea"/>
                </a:rPr>
                <a:t>기대 효과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미팅</a:t>
              </a:r>
              <a:r>
                <a:rPr lang="en-US" altLang="ko-KR" sz="1200" b="1" i="0" dirty="0">
                  <a:effectLst/>
                  <a:latin typeface="+mn-ea"/>
                </a:rPr>
                <a:t>/</a:t>
              </a:r>
              <a:r>
                <a:rPr lang="ko-KR" altLang="en-US" sz="1200" b="1" i="0" dirty="0">
                  <a:effectLst/>
                  <a:latin typeface="+mn-ea"/>
                </a:rPr>
                <a:t>데모 제안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연락 방법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+mn-ea"/>
                </a:rPr>
                <a:t>마무리 인사</a:t>
              </a:r>
            </a:p>
            <a:p>
              <a:endParaRPr lang="ko-KR" altLang="en-US" sz="1200" b="1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19BAA3B-E192-B087-6818-036C9F710213}"/>
              </a:ext>
            </a:extLst>
          </p:cNvPr>
          <p:cNvSpPr/>
          <p:nvPr/>
        </p:nvSpPr>
        <p:spPr>
          <a:xfrm>
            <a:off x="6240379" y="2151582"/>
            <a:ext cx="5454316" cy="373033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600" r="-3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63BF44-7A05-5806-E8D8-823371B7B57D}"/>
              </a:ext>
            </a:extLst>
          </p:cNvPr>
          <p:cNvSpPr txBox="1"/>
          <p:nvPr/>
        </p:nvSpPr>
        <p:spPr>
          <a:xfrm>
            <a:off x="6232069" y="1729818"/>
            <a:ext cx="3882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결과</a:t>
            </a:r>
            <a:endParaRPr lang="ko-KR" altLang="en-US" sz="1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499380-2225-7531-BA1F-C141C18A1A61}"/>
              </a:ext>
            </a:extLst>
          </p:cNvPr>
          <p:cNvSpPr txBox="1"/>
          <p:nvPr/>
        </p:nvSpPr>
        <p:spPr>
          <a:xfrm>
            <a:off x="1144269" y="1790643"/>
            <a:ext cx="325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내용</a:t>
            </a:r>
            <a:endParaRPr lang="en-GB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952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429BA-D5D2-C757-87CA-0D058D08C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5126273-7238-5629-7BDC-BFAC454A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6579-7C47-1A6B-9B0A-238A1DE87CD7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노트의 내용을 이용해 스크립트 실행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6CE75E-BFB6-0668-CF0F-33F86023DA97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27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58A24-1DB2-8CA9-ECD7-27A7019FC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A1FE0A6-0AD6-159A-B55D-C4BBB23A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E62DD-F3E2-596B-BD53-79D93A0AA706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노트의 내용을 이용해 스크립트 실행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684FD6-A49B-DEBA-391D-976FD32E69E1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AD649-C9FB-4A83-1329-4D1EEC864A1B}"/>
              </a:ext>
            </a:extLst>
          </p:cNvPr>
          <p:cNvSpPr txBox="1"/>
          <p:nvPr/>
        </p:nvSpPr>
        <p:spPr>
          <a:xfrm>
            <a:off x="5218154" y="4995898"/>
            <a:ext cx="343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다른 모델을 사용하여 재생성</a:t>
            </a:r>
            <a:endParaRPr lang="en-GB" sz="16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072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E9608-3408-1C10-FA7C-EF6C9815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C107AF0-5B44-1AD4-3B47-C1E86704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실무 문서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A9277-C5E5-273E-D267-2EAE4DB27942}"/>
              </a:ext>
            </a:extLst>
          </p:cNvPr>
          <p:cNvSpPr txBox="1"/>
          <p:nvPr/>
        </p:nvSpPr>
        <p:spPr>
          <a:xfrm>
            <a:off x="1144269" y="1790643"/>
            <a:ext cx="325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내용</a:t>
            </a:r>
            <a:endParaRPr lang="en-GB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0451E-C630-7774-5D67-FC52A7F95406}"/>
              </a:ext>
            </a:extLst>
          </p:cNvPr>
          <p:cNvSpPr txBox="1"/>
          <p:nvPr/>
        </p:nvSpPr>
        <p:spPr>
          <a:xfrm>
            <a:off x="1016330" y="2224671"/>
            <a:ext cx="325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680D2"/>
                </a:solidFill>
              </a:rPr>
              <a:t>#페르소나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E7873-7E51-557F-6D6E-8DA665ED6B5E}"/>
              </a:ext>
            </a:extLst>
          </p:cNvPr>
          <p:cNvSpPr txBox="1"/>
          <p:nvPr/>
        </p:nvSpPr>
        <p:spPr>
          <a:xfrm>
            <a:off x="1136537" y="2506961"/>
            <a:ext cx="313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너는 기획팀 중간관리자야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B72E6-01DF-49A7-B1C6-4C9A03D1D022}"/>
              </a:ext>
            </a:extLst>
          </p:cNvPr>
          <p:cNvGrpSpPr/>
          <p:nvPr/>
        </p:nvGrpSpPr>
        <p:grpSpPr>
          <a:xfrm>
            <a:off x="3819164" y="2255274"/>
            <a:ext cx="3259180" cy="826694"/>
            <a:chOff x="1336774" y="2874996"/>
            <a:chExt cx="3259180" cy="82669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23E637-6BF7-56E2-8F6B-DE8F9B629D25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#어조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69B05F-8D9F-1E11-A7B4-4EABC2F1EAA0}"/>
                </a:ext>
              </a:extLst>
            </p:cNvPr>
            <p:cNvSpPr txBox="1"/>
            <p:nvPr/>
          </p:nvSpPr>
          <p:spPr>
            <a:xfrm>
              <a:off x="1456981" y="3240025"/>
              <a:ext cx="2946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명확하고 전문적인 어조</a:t>
              </a:r>
              <a:endParaRPr lang="en-GB" altLang="ko-KR" sz="1200" b="1" dirty="0"/>
            </a:p>
            <a:p>
              <a:r>
                <a:rPr lang="ko-KR" altLang="en-US" sz="1200" b="1" dirty="0"/>
                <a:t>이해하기 쉬운 커뮤니케이션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B8BB76-C977-CC18-C680-26EF11F89ED2}"/>
              </a:ext>
            </a:extLst>
          </p:cNvPr>
          <p:cNvGrpSpPr/>
          <p:nvPr/>
        </p:nvGrpSpPr>
        <p:grpSpPr>
          <a:xfrm>
            <a:off x="3819164" y="3145894"/>
            <a:ext cx="2408710" cy="1380692"/>
            <a:chOff x="1336774" y="2874996"/>
            <a:chExt cx="3259180" cy="138069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0EAE86-81E9-EAEB-A9DC-53871C990670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#형식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F9EC5D-D550-61C1-2807-DB95368210A6}"/>
                </a:ext>
              </a:extLst>
            </p:cNvPr>
            <p:cNvSpPr txBox="1"/>
            <p:nvPr/>
          </p:nvSpPr>
          <p:spPr>
            <a:xfrm>
              <a:off x="1456980" y="3240025"/>
              <a:ext cx="294646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주간 주요 업무 및 진행 상황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문제점 및 개선 방안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다음 주 계획 및 우선과제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기타 공유사항 및 요청 사항</a:t>
              </a:r>
            </a:p>
            <a:p>
              <a:endParaRPr lang="ko-KR" altLang="en-US" sz="1200" b="1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3323DD-E10B-5B19-683D-B8ACC370AA35}"/>
              </a:ext>
            </a:extLst>
          </p:cNvPr>
          <p:cNvSpPr/>
          <p:nvPr/>
        </p:nvSpPr>
        <p:spPr>
          <a:xfrm>
            <a:off x="6381519" y="2151582"/>
            <a:ext cx="5142823" cy="373033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71" r="-104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67A150-8CF7-BD65-C86E-816C438D0F43}"/>
              </a:ext>
            </a:extLst>
          </p:cNvPr>
          <p:cNvSpPr txBox="1"/>
          <p:nvPr/>
        </p:nvSpPr>
        <p:spPr>
          <a:xfrm>
            <a:off x="6232069" y="1729818"/>
            <a:ext cx="3882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결과</a:t>
            </a:r>
            <a:endParaRPr lang="ko-KR" altLang="en-US" sz="1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323285-9F34-B230-F4EC-0CF74F81D3E5}"/>
              </a:ext>
            </a:extLst>
          </p:cNvPr>
          <p:cNvGrpSpPr/>
          <p:nvPr/>
        </p:nvGrpSpPr>
        <p:grpSpPr>
          <a:xfrm>
            <a:off x="1036701" y="2764755"/>
            <a:ext cx="3259180" cy="1704871"/>
            <a:chOff x="1036701" y="2876304"/>
            <a:chExt cx="3259180" cy="170487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134744-72AC-7700-3E95-92781405B1C7}"/>
                </a:ext>
              </a:extLst>
            </p:cNvPr>
            <p:cNvGrpSpPr/>
            <p:nvPr/>
          </p:nvGrpSpPr>
          <p:grpSpPr>
            <a:xfrm>
              <a:off x="1036701" y="2876304"/>
              <a:ext cx="3259180" cy="685570"/>
              <a:chOff x="1336774" y="2874996"/>
              <a:chExt cx="3259180" cy="68557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176A19-86B8-AFB8-92B7-47415903E3C6}"/>
                  </a:ext>
                </a:extLst>
              </p:cNvPr>
              <p:cNvSpPr txBox="1"/>
              <p:nvPr/>
            </p:nvSpPr>
            <p:spPr>
              <a:xfrm>
                <a:off x="1336774" y="2874996"/>
                <a:ext cx="325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#과업 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(</a:t>
                </a:r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업무 내용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)</a:t>
                </a:r>
                <a:endParaRPr lang="ko-KR" altLang="en-US" sz="1600" b="1" dirty="0">
                  <a:solidFill>
                    <a:srgbClr val="2680D2"/>
                  </a:solidFill>
                  <a:latin typeface="+mn-ea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90BB78-C157-8471-D422-87B994D890D3}"/>
                  </a:ext>
                </a:extLst>
              </p:cNvPr>
              <p:cNvSpPr txBox="1"/>
              <p:nvPr/>
            </p:nvSpPr>
            <p:spPr>
              <a:xfrm>
                <a:off x="1456981" y="3283567"/>
                <a:ext cx="294646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/>
                  <a:t>주간 업무 보고서 작성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E19E28-4053-CDEE-E7ED-6DBC47446DC2}"/>
                </a:ext>
              </a:extLst>
            </p:cNvPr>
            <p:cNvSpPr txBox="1"/>
            <p:nvPr/>
          </p:nvSpPr>
          <p:spPr>
            <a:xfrm>
              <a:off x="1169413" y="3534735"/>
              <a:ext cx="2946468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i="1" dirty="0">
                  <a:solidFill>
                    <a:srgbClr val="2680D2"/>
                  </a:solidFill>
                </a:rPr>
                <a:t>포함내용</a:t>
              </a:r>
              <a:endParaRPr lang="en-GB" altLang="ko-KR" sz="1400" b="1" i="1" dirty="0">
                <a:solidFill>
                  <a:srgbClr val="2680D2"/>
                </a:solidFill>
              </a:endParaRPr>
            </a:p>
            <a:p>
              <a:r>
                <a:rPr lang="en-GB" altLang="ko-KR" sz="1200" b="1" dirty="0"/>
                <a:t>    - </a:t>
              </a:r>
              <a:r>
                <a:rPr lang="ko-KR" altLang="en-US" sz="1200" b="1" dirty="0"/>
                <a:t>업무 현황</a:t>
              </a:r>
              <a:endParaRPr lang="en-GB" altLang="ko-KR" sz="1200" b="1" dirty="0"/>
            </a:p>
            <a:p>
              <a:r>
                <a:rPr lang="ko-KR" altLang="en-US" sz="1200" b="1" dirty="0"/>
                <a:t>    </a:t>
              </a:r>
              <a:r>
                <a:rPr lang="en-GB" altLang="ko-KR" sz="1200" b="1" dirty="0"/>
                <a:t>- </a:t>
              </a:r>
              <a:r>
                <a:rPr lang="ko-KR" altLang="en-US" sz="1200" b="1" dirty="0"/>
                <a:t>주요 성과</a:t>
              </a:r>
              <a:endParaRPr lang="en-GB" altLang="ko-KR" sz="1200" b="1" dirty="0"/>
            </a:p>
            <a:p>
              <a:r>
                <a:rPr lang="ko-KR" altLang="en-US" sz="1200" b="1" dirty="0"/>
                <a:t>    </a:t>
              </a:r>
              <a:r>
                <a:rPr lang="en-GB" altLang="ko-KR" sz="1200" b="1" dirty="0"/>
                <a:t>- </a:t>
              </a:r>
              <a:r>
                <a:rPr lang="ko-KR" altLang="en-US" sz="1200" b="1" dirty="0"/>
                <a:t>문제점</a:t>
              </a:r>
              <a:r>
                <a:rPr lang="en-GB" altLang="ko-KR" sz="1200" b="1" dirty="0"/>
                <a:t>, </a:t>
              </a:r>
              <a:r>
                <a:rPr lang="ko-KR" altLang="en-US" sz="1200" b="1" dirty="0"/>
                <a:t>개선 방안</a:t>
              </a:r>
              <a:endParaRPr lang="en-GB" altLang="ko-KR" sz="1200" b="1" dirty="0"/>
            </a:p>
            <a:p>
              <a:r>
                <a:rPr lang="en-GB" altLang="ko-KR" sz="1200" b="1" dirty="0"/>
                <a:t>    - </a:t>
              </a:r>
              <a:r>
                <a:rPr lang="ko-KR" altLang="en-US" sz="1200" b="1" dirty="0"/>
                <a:t>다음 주 계획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3CCEBB-7DD5-8FE7-39D8-E4EC9125E196}"/>
              </a:ext>
            </a:extLst>
          </p:cNvPr>
          <p:cNvGrpSpPr/>
          <p:nvPr/>
        </p:nvGrpSpPr>
        <p:grpSpPr>
          <a:xfrm>
            <a:off x="769526" y="4527210"/>
            <a:ext cx="3169845" cy="1239382"/>
            <a:chOff x="947326" y="4528124"/>
            <a:chExt cx="3169845" cy="123938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ED44C45-144D-841A-04C3-341702972B52}"/>
                </a:ext>
              </a:extLst>
            </p:cNvPr>
            <p:cNvGrpSpPr/>
            <p:nvPr/>
          </p:nvGrpSpPr>
          <p:grpSpPr>
            <a:xfrm>
              <a:off x="947326" y="4528124"/>
              <a:ext cx="2809160" cy="1239382"/>
              <a:chOff x="1206074" y="4074011"/>
              <a:chExt cx="3353731" cy="123938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FF1CDE-67C3-BEE7-A56B-51209B989035}"/>
                  </a:ext>
                </a:extLst>
              </p:cNvPr>
              <p:cNvSpPr txBox="1"/>
              <p:nvPr/>
            </p:nvSpPr>
            <p:spPr>
              <a:xfrm>
                <a:off x="1300625" y="4074011"/>
                <a:ext cx="325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#맥락 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(</a:t>
                </a:r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목적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)</a:t>
                </a:r>
                <a:endParaRPr lang="ko-KR" altLang="en-US" sz="1600" b="1" dirty="0">
                  <a:solidFill>
                    <a:srgbClr val="2680D2"/>
                  </a:solidFill>
                  <a:latin typeface="+mn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7DB53E-2BC3-4657-0F6D-1D9C93B89234}"/>
                  </a:ext>
                </a:extLst>
              </p:cNvPr>
              <p:cNvSpPr txBox="1"/>
              <p:nvPr/>
            </p:nvSpPr>
            <p:spPr>
              <a:xfrm>
                <a:off x="1206074" y="4443924"/>
                <a:ext cx="2061770" cy="869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50" b="1" i="1" dirty="0">
                    <a:solidFill>
                      <a:srgbClr val="2680D2"/>
                    </a:solidFill>
                  </a:rPr>
                  <a:t>기획팀 주요 업무 범위</a:t>
                </a:r>
                <a:endParaRPr lang="en-GB" altLang="ko-KR" sz="1050" b="1" i="1" dirty="0">
                  <a:solidFill>
                    <a:srgbClr val="2680D2"/>
                  </a:solidFill>
                </a:endParaRPr>
              </a:p>
              <a:p>
                <a:r>
                  <a:rPr lang="en-GB" altLang="ko-KR" sz="1000" b="1" dirty="0"/>
                  <a:t>    - </a:t>
                </a:r>
                <a:r>
                  <a:rPr lang="ko-KR" altLang="en-US" sz="1000" b="1" dirty="0"/>
                  <a:t>신사업 기획</a:t>
                </a:r>
                <a:endParaRPr lang="en-GB" altLang="ko-KR" sz="1000" b="1" dirty="0"/>
              </a:p>
              <a:p>
                <a:r>
                  <a:rPr lang="ko-KR" altLang="en-US" sz="1000" b="1" dirty="0"/>
                  <a:t>    </a:t>
                </a:r>
                <a:r>
                  <a:rPr lang="en-GB" altLang="ko-KR" sz="1000" b="1" dirty="0"/>
                  <a:t>- </a:t>
                </a:r>
                <a:r>
                  <a:rPr lang="ko-KR" altLang="en-US" sz="1000" b="1" dirty="0"/>
                  <a:t>시장조사</a:t>
                </a:r>
                <a:endParaRPr lang="en-GB" altLang="ko-KR" sz="1000" b="1" dirty="0"/>
              </a:p>
              <a:p>
                <a:r>
                  <a:rPr lang="ko-KR" altLang="en-US" sz="1000" b="1" dirty="0"/>
                  <a:t>    </a:t>
                </a:r>
                <a:r>
                  <a:rPr lang="en-GB" altLang="ko-KR" sz="1000" b="1" dirty="0"/>
                  <a:t>- </a:t>
                </a:r>
                <a:r>
                  <a:rPr lang="ko-KR" altLang="en-US" sz="1000" b="1" dirty="0"/>
                  <a:t>내부 프로젝트 관리</a:t>
                </a:r>
                <a:endParaRPr lang="en-GB" altLang="ko-KR" sz="1000" b="1" dirty="0"/>
              </a:p>
              <a:p>
                <a:r>
                  <a:rPr lang="en-GB" altLang="ko-KR" sz="1000" b="1" dirty="0"/>
                  <a:t>    - </a:t>
                </a:r>
                <a:r>
                  <a:rPr lang="ko-KR" altLang="en-US" sz="1000" b="1" dirty="0"/>
                  <a:t>경영진 지원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01109C-18A4-FB95-7A44-2C0C68937791}"/>
                </a:ext>
              </a:extLst>
            </p:cNvPr>
            <p:cNvSpPr txBox="1"/>
            <p:nvPr/>
          </p:nvSpPr>
          <p:spPr>
            <a:xfrm>
              <a:off x="2356973" y="4899112"/>
              <a:ext cx="1760198" cy="715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i="1" dirty="0">
                  <a:solidFill>
                    <a:srgbClr val="2680D2"/>
                  </a:solidFill>
                </a:rPr>
                <a:t>이번 주 주요 과제</a:t>
              </a:r>
              <a:endParaRPr lang="en-GB" altLang="ko-KR" sz="1050" b="1" i="1" dirty="0">
                <a:solidFill>
                  <a:srgbClr val="2680D2"/>
                </a:solidFill>
              </a:endParaRPr>
            </a:p>
            <a:p>
              <a:r>
                <a:rPr lang="en-GB" altLang="ko-KR" sz="1000" b="1" dirty="0"/>
                <a:t>    - </a:t>
              </a:r>
              <a:r>
                <a:rPr lang="ko-KR" altLang="en-US" sz="1000" b="1" dirty="0"/>
                <a:t>신제품 런칭 계획 수립</a:t>
              </a:r>
              <a:endParaRPr lang="en-GB" altLang="ko-KR" sz="1000" b="1" dirty="0"/>
            </a:p>
            <a:p>
              <a:r>
                <a:rPr lang="ko-KR" altLang="en-US" sz="1000" b="1" dirty="0"/>
                <a:t>    </a:t>
              </a:r>
              <a:r>
                <a:rPr lang="en-GB" altLang="ko-KR" sz="1000" b="1" dirty="0"/>
                <a:t>- </a:t>
              </a:r>
              <a:r>
                <a:rPr lang="ko-KR" altLang="en-US" sz="1000" b="1" dirty="0"/>
                <a:t>경쟁사 분석</a:t>
              </a:r>
              <a:endParaRPr lang="en-GB" altLang="ko-KR" sz="1000" b="1" dirty="0"/>
            </a:p>
            <a:p>
              <a:r>
                <a:rPr lang="ko-KR" altLang="en-US" sz="1000" b="1" dirty="0"/>
                <a:t>    </a:t>
              </a:r>
              <a:r>
                <a:rPr lang="en-GB" altLang="ko-KR" sz="1000" b="1" dirty="0"/>
                <a:t>- </a:t>
              </a:r>
              <a:r>
                <a:rPr lang="ko-KR" altLang="en-US" sz="1000" b="1" dirty="0"/>
                <a:t>내부 워크숍 준비</a:t>
              </a:r>
              <a:endParaRPr lang="en-GB" altLang="ko-KR" sz="1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38685EC-4443-6BEB-8322-00C92823FB2D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예시가 없는 프롬프트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907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A208-40B0-EF39-125B-9DAFC8E5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1CD6994-8A97-4393-8BA4-910C725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실무 문서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4F7BFB-1032-3DA1-012F-7842E00357F7}"/>
              </a:ext>
            </a:extLst>
          </p:cNvPr>
          <p:cNvSpPr txBox="1"/>
          <p:nvPr/>
        </p:nvSpPr>
        <p:spPr>
          <a:xfrm>
            <a:off x="1144269" y="1790643"/>
            <a:ext cx="325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내용</a:t>
            </a:r>
            <a:endParaRPr lang="en-GB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E2883-1058-FA47-FD4E-28F2D762CA08}"/>
              </a:ext>
            </a:extLst>
          </p:cNvPr>
          <p:cNvSpPr txBox="1"/>
          <p:nvPr/>
        </p:nvSpPr>
        <p:spPr>
          <a:xfrm>
            <a:off x="1016330" y="2224671"/>
            <a:ext cx="325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680D2"/>
                </a:solidFill>
              </a:rPr>
              <a:t>#페르소나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A12FB-F2ED-112E-E860-A9115B67C157}"/>
              </a:ext>
            </a:extLst>
          </p:cNvPr>
          <p:cNvSpPr txBox="1"/>
          <p:nvPr/>
        </p:nvSpPr>
        <p:spPr>
          <a:xfrm>
            <a:off x="1136537" y="2506961"/>
            <a:ext cx="3138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effectLst/>
                <a:latin typeface="Pretendard Variable"/>
              </a:rPr>
              <a:t>제로 식혜 출시 마케팅 및 </a:t>
            </a:r>
            <a:r>
              <a:rPr lang="en-US" altLang="ko-KR" sz="1200" b="1" i="0" dirty="0">
                <a:effectLst/>
                <a:latin typeface="Pretendard Variable"/>
              </a:rPr>
              <a:t>PR </a:t>
            </a:r>
            <a:r>
              <a:rPr lang="ko-KR" altLang="en-US" sz="1200" b="1" i="0" dirty="0">
                <a:effectLst/>
                <a:latin typeface="Pretendard Variable"/>
              </a:rPr>
              <a:t>전문가</a:t>
            </a:r>
            <a:endParaRPr lang="ko-KR" altLang="en-US" sz="1200" b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AA3238-5D6C-6B0A-1904-F5F25BE73099}"/>
              </a:ext>
            </a:extLst>
          </p:cNvPr>
          <p:cNvGrpSpPr/>
          <p:nvPr/>
        </p:nvGrpSpPr>
        <p:grpSpPr>
          <a:xfrm>
            <a:off x="3819164" y="2255274"/>
            <a:ext cx="3259180" cy="826694"/>
            <a:chOff x="1336774" y="2874996"/>
            <a:chExt cx="3259180" cy="82669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8F7A85-8F6E-25E9-0350-B0CB83996266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#어조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919BF6-3839-BA7D-397A-C24D124D0A04}"/>
                </a:ext>
              </a:extLst>
            </p:cNvPr>
            <p:cNvSpPr txBox="1"/>
            <p:nvPr/>
          </p:nvSpPr>
          <p:spPr>
            <a:xfrm>
              <a:off x="1456981" y="3240025"/>
              <a:ext cx="2946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1"/>
              <a:r>
                <a:rPr lang="en-GB" altLang="ko-KR" sz="1200" b="1" i="0" dirty="0">
                  <a:effectLst/>
                  <a:latin typeface="Pretendard Variable"/>
                </a:rPr>
                <a:t>-</a:t>
              </a:r>
              <a:r>
                <a:rPr lang="ko-KR" altLang="en-US" sz="1200" b="1" i="0" dirty="0">
                  <a:effectLst/>
                  <a:latin typeface="Pretendard Variable"/>
                </a:rPr>
                <a:t>전문적이면서 소비자 친화적</a:t>
              </a:r>
            </a:p>
            <a:p>
              <a:pPr algn="l" latinLnBrk="1"/>
              <a:r>
                <a:rPr lang="en-GB" altLang="ko-KR" sz="1200" b="1" i="0" dirty="0">
                  <a:effectLst/>
                  <a:latin typeface="Pretendard Variable"/>
                </a:rPr>
                <a:t>-</a:t>
              </a:r>
              <a:r>
                <a:rPr lang="ko-KR" altLang="en-US" sz="1200" b="1" i="0" dirty="0">
                  <a:effectLst/>
                  <a:latin typeface="Pretendard Variable"/>
                </a:rPr>
                <a:t>신뢰감 있는 커뮤니케이션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E1490D3-926C-C0C8-1DF5-48C920AC468F}"/>
              </a:ext>
            </a:extLst>
          </p:cNvPr>
          <p:cNvGrpSpPr/>
          <p:nvPr/>
        </p:nvGrpSpPr>
        <p:grpSpPr>
          <a:xfrm>
            <a:off x="3819164" y="3145895"/>
            <a:ext cx="2408710" cy="2468204"/>
            <a:chOff x="1336774" y="2874996"/>
            <a:chExt cx="3259180" cy="267335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C2F72B-AD89-7171-5E6E-B04B4038E021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#형식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A1ADE3-67E6-6C11-290D-240330DEC0CF}"/>
                </a:ext>
              </a:extLst>
            </p:cNvPr>
            <p:cNvSpPr txBox="1"/>
            <p:nvPr/>
          </p:nvSpPr>
          <p:spPr>
            <a:xfrm>
              <a:off x="1456980" y="3240025"/>
              <a:ext cx="2946468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제목 </a:t>
              </a:r>
              <a:r>
                <a:rPr lang="en-US" altLang="ko-KR" sz="1200" b="1" i="0" dirty="0">
                  <a:effectLst/>
                  <a:latin typeface="Pretendard Variable"/>
                </a:rPr>
                <a:t>(</a:t>
              </a:r>
              <a:r>
                <a:rPr lang="ko-KR" altLang="en-US" sz="1200" b="1" i="0" dirty="0">
                  <a:effectLst/>
                  <a:latin typeface="Pretendard Variable"/>
                </a:rPr>
                <a:t>인상적이고 간결한</a:t>
              </a:r>
              <a:r>
                <a:rPr lang="en-US" altLang="ko-KR" sz="1200" b="1" i="0" dirty="0">
                  <a:effectLst/>
                  <a:latin typeface="Pretendard Variable"/>
                </a:rPr>
                <a:t>)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주제목 </a:t>
              </a:r>
              <a:r>
                <a:rPr lang="en-US" altLang="ko-KR" sz="1200" b="1" i="0" dirty="0">
                  <a:effectLst/>
                  <a:latin typeface="Pretendard Variable"/>
                </a:rPr>
                <a:t>(</a:t>
              </a:r>
              <a:r>
                <a:rPr lang="ko-KR" altLang="en-US" sz="1200" b="1" i="0" dirty="0">
                  <a:effectLst/>
                  <a:latin typeface="Pretendard Variable"/>
                </a:rPr>
                <a:t>제품 특징 요약</a:t>
              </a:r>
              <a:r>
                <a:rPr lang="en-US" altLang="ko-KR" sz="1200" b="1" i="0" dirty="0">
                  <a:effectLst/>
                  <a:latin typeface="Pretendard Variable"/>
                </a:rPr>
                <a:t>)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본문 구성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도입부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제품 특징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출시 배경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시장 트렌드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소비자 혜택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기업 코멘트</a:t>
              </a:r>
            </a:p>
            <a:p>
              <a:pPr marL="742950" lvl="1" indent="-285750"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출시 일정</a:t>
              </a:r>
            </a:p>
            <a:p>
              <a:pPr algn="l" latinLnBrk="1">
                <a:buFont typeface="+mj-lt"/>
                <a:buAutoNum type="arabicPeriod"/>
              </a:pPr>
              <a:r>
                <a:rPr lang="ko-KR" altLang="en-US" sz="1200" b="1" i="0" dirty="0">
                  <a:effectLst/>
                  <a:latin typeface="Pretendard Variable"/>
                </a:rPr>
                <a:t>미디어 문의처</a:t>
              </a:r>
            </a:p>
            <a:p>
              <a:endParaRPr lang="ko-KR" altLang="en-US" sz="1200" b="1" dirty="0"/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FD266CD-6A3B-A541-D38B-6ECBB7F349A9}"/>
              </a:ext>
            </a:extLst>
          </p:cNvPr>
          <p:cNvSpPr/>
          <p:nvPr/>
        </p:nvSpPr>
        <p:spPr>
          <a:xfrm>
            <a:off x="6381519" y="2255273"/>
            <a:ext cx="5142823" cy="354641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358" b="30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0C22D4-CA92-E0AE-9FB3-323D8BD22AB4}"/>
              </a:ext>
            </a:extLst>
          </p:cNvPr>
          <p:cNvSpPr txBox="1"/>
          <p:nvPr/>
        </p:nvSpPr>
        <p:spPr>
          <a:xfrm>
            <a:off x="6232069" y="1729818"/>
            <a:ext cx="3882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결과</a:t>
            </a:r>
            <a:endParaRPr lang="ko-KR" altLang="en-US" sz="18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BB5CAD-AC02-A097-D06F-EB6CEC61848F}"/>
              </a:ext>
            </a:extLst>
          </p:cNvPr>
          <p:cNvGrpSpPr/>
          <p:nvPr/>
        </p:nvGrpSpPr>
        <p:grpSpPr>
          <a:xfrm>
            <a:off x="1036701" y="2764755"/>
            <a:ext cx="2782463" cy="870236"/>
            <a:chOff x="1336774" y="2874996"/>
            <a:chExt cx="3259180" cy="8702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FCB295-531B-C407-C6F5-0B7EDD396D26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#과업 </a:t>
              </a:r>
              <a:r>
                <a:rPr lang="en-GB" altLang="ko-KR" sz="1600" b="1" dirty="0">
                  <a:solidFill>
                    <a:srgbClr val="2680D2"/>
                  </a:solidFill>
                  <a:latin typeface="+mn-ea"/>
                </a:rPr>
                <a:t>(</a:t>
              </a:r>
              <a:r>
                <a:rPr lang="ko-KR" altLang="en-US" sz="1600" b="1" dirty="0">
                  <a:solidFill>
                    <a:srgbClr val="2680D2"/>
                  </a:solidFill>
                  <a:latin typeface="+mn-ea"/>
                </a:rPr>
                <a:t>업무 내용</a:t>
              </a:r>
              <a:r>
                <a:rPr lang="en-GB" altLang="ko-KR" sz="1600" b="1" dirty="0">
                  <a:solidFill>
                    <a:srgbClr val="2680D2"/>
                  </a:solidFill>
                  <a:latin typeface="+mn-ea"/>
                </a:rPr>
                <a:t>)</a:t>
              </a:r>
              <a:endParaRPr lang="ko-KR" altLang="en-US" sz="1600" b="1" dirty="0">
                <a:solidFill>
                  <a:srgbClr val="2680D2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FDAA3-EA19-F790-D55C-6D783E52868F}"/>
                </a:ext>
              </a:extLst>
            </p:cNvPr>
            <p:cNvSpPr txBox="1"/>
            <p:nvPr/>
          </p:nvSpPr>
          <p:spPr>
            <a:xfrm>
              <a:off x="1456981" y="3283567"/>
              <a:ext cx="2946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1">
                <a:buFont typeface="Arial" panose="020B0604020202020204" pitchFamily="34" charset="0"/>
                <a:buChar char="•"/>
              </a:pPr>
              <a:r>
                <a:rPr lang="ko-KR" altLang="en-US" sz="1200" b="1" i="0" dirty="0">
                  <a:effectLst/>
                  <a:latin typeface="Pretendard Variable"/>
                </a:rPr>
                <a:t>제로 식혜 출시 보도자료 작성</a:t>
              </a:r>
              <a:endParaRPr lang="en-GB" altLang="ko-KR" sz="1200" b="1" i="0" dirty="0">
                <a:effectLst/>
                <a:latin typeface="Pretendard Variable"/>
              </a:endParaRPr>
            </a:p>
            <a:p>
              <a:pPr algn="l" latinLnBrk="1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Pretendard Variable"/>
                </a:rPr>
                <a:t>언론에 제품 알리기</a:t>
              </a:r>
              <a:endParaRPr lang="ko-KR" altLang="en-US" sz="1200" b="1" i="0" dirty="0">
                <a:effectLst/>
                <a:latin typeface="Pretendard Variable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3F9F78-3EB3-B13F-BBA7-DAE4016949A0}"/>
              </a:ext>
            </a:extLst>
          </p:cNvPr>
          <p:cNvGrpSpPr/>
          <p:nvPr/>
        </p:nvGrpSpPr>
        <p:grpSpPr>
          <a:xfrm>
            <a:off x="947533" y="3754692"/>
            <a:ext cx="3169845" cy="932680"/>
            <a:chOff x="947326" y="4528124"/>
            <a:chExt cx="3169845" cy="93268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212EF0-61A2-F52A-97E1-8CE669B8A9D6}"/>
                </a:ext>
              </a:extLst>
            </p:cNvPr>
            <p:cNvGrpSpPr/>
            <p:nvPr/>
          </p:nvGrpSpPr>
          <p:grpSpPr>
            <a:xfrm>
              <a:off x="947326" y="4528124"/>
              <a:ext cx="2809160" cy="931605"/>
              <a:chOff x="1206074" y="4074011"/>
              <a:chExt cx="3353731" cy="9316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51ED26-A59A-8F79-39A0-E6D8DEE4FDC9}"/>
                  </a:ext>
                </a:extLst>
              </p:cNvPr>
              <p:cNvSpPr txBox="1"/>
              <p:nvPr/>
            </p:nvSpPr>
            <p:spPr>
              <a:xfrm>
                <a:off x="1300625" y="4074011"/>
                <a:ext cx="32591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#맥락 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(</a:t>
                </a:r>
                <a:r>
                  <a:rPr lang="ko-KR" altLang="en-US" sz="1600" b="1" dirty="0">
                    <a:solidFill>
                      <a:srgbClr val="2680D2"/>
                    </a:solidFill>
                    <a:latin typeface="+mn-ea"/>
                  </a:rPr>
                  <a:t>목적</a:t>
                </a:r>
                <a:r>
                  <a:rPr lang="en-GB" altLang="ko-KR" sz="1600" b="1" dirty="0">
                    <a:solidFill>
                      <a:srgbClr val="2680D2"/>
                    </a:solidFill>
                    <a:latin typeface="+mn-ea"/>
                  </a:rPr>
                  <a:t>)</a:t>
                </a:r>
                <a:endParaRPr lang="ko-KR" altLang="en-US" sz="1600" b="1" dirty="0">
                  <a:solidFill>
                    <a:srgbClr val="2680D2"/>
                  </a:solidFill>
                  <a:latin typeface="+mn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BCE79F-76F6-9C75-04FA-673A8311C364}"/>
                  </a:ext>
                </a:extLst>
              </p:cNvPr>
              <p:cNvSpPr txBox="1"/>
              <p:nvPr/>
            </p:nvSpPr>
            <p:spPr>
              <a:xfrm>
                <a:off x="1206074" y="4443924"/>
                <a:ext cx="2061769" cy="561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50" b="1" i="1" dirty="0">
                    <a:solidFill>
                      <a:srgbClr val="2680D2"/>
                    </a:solidFill>
                  </a:rPr>
                  <a:t>대상 고객</a:t>
                </a:r>
                <a:endParaRPr lang="en-GB" altLang="ko-KR" sz="1050" b="1" i="1" dirty="0">
                  <a:solidFill>
                    <a:srgbClr val="2680D2"/>
                  </a:solidFill>
                </a:endParaRPr>
              </a:p>
              <a:p>
                <a:pPr algn="l" latinLnBrk="1"/>
                <a:r>
                  <a:rPr lang="en-GB" altLang="ko-KR" sz="1000" b="1" i="0" dirty="0">
                    <a:effectLst/>
                    <a:latin typeface="Pretendard Variable"/>
                  </a:rPr>
                  <a:t>  -</a:t>
                </a:r>
                <a:r>
                  <a:rPr lang="ko-KR" altLang="en-US" sz="1000" b="1" i="0" dirty="0">
                    <a:effectLst/>
                    <a:latin typeface="Pretendard Variable"/>
                  </a:rPr>
                  <a:t>건강 중시 소비자</a:t>
                </a:r>
              </a:p>
              <a:p>
                <a:pPr algn="l" latinLnBrk="1"/>
                <a:r>
                  <a:rPr lang="en-GB" altLang="ko-KR" sz="1000" b="1" i="0" dirty="0">
                    <a:effectLst/>
                    <a:latin typeface="Pretendard Variable"/>
                  </a:rPr>
                  <a:t>  -</a:t>
                </a:r>
                <a:r>
                  <a:rPr lang="ko-KR" altLang="en-US" sz="1000" b="1" i="0" dirty="0">
                    <a:effectLst/>
                    <a:latin typeface="Pretendard Variable"/>
                  </a:rPr>
                  <a:t>다이어트 중인 고객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3B05D4-4987-B63B-3AF0-58F61E31ADC2}"/>
                </a:ext>
              </a:extLst>
            </p:cNvPr>
            <p:cNvSpPr txBox="1"/>
            <p:nvPr/>
          </p:nvSpPr>
          <p:spPr>
            <a:xfrm>
              <a:off x="2356973" y="4899112"/>
              <a:ext cx="1760198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i="1" dirty="0">
                  <a:solidFill>
                    <a:srgbClr val="2680D2"/>
                  </a:solidFill>
                </a:rPr>
                <a:t>제품 특징</a:t>
              </a:r>
              <a:endParaRPr lang="en-GB" altLang="ko-KR" sz="1050" b="1" i="1" dirty="0">
                <a:solidFill>
                  <a:srgbClr val="2680D2"/>
                </a:solidFill>
              </a:endParaRPr>
            </a:p>
            <a:p>
              <a:pPr algn="l" latinLnBrk="1"/>
              <a:r>
                <a:rPr lang="en-GB" altLang="ko-KR" sz="1000" b="1" i="0" dirty="0">
                  <a:effectLst/>
                  <a:latin typeface="Pretendard Variable"/>
                </a:rPr>
                <a:t>  -</a:t>
              </a:r>
              <a:r>
                <a:rPr lang="ko-KR" altLang="en-US" sz="1000" b="1" i="0" dirty="0">
                  <a:effectLst/>
                  <a:latin typeface="Pretendard Variable"/>
                </a:rPr>
                <a:t>전통 식혜 맛 유지</a:t>
              </a:r>
            </a:p>
            <a:p>
              <a:pPr algn="l" latinLnBrk="1"/>
              <a:r>
                <a:rPr lang="en-GB" altLang="ko-KR" sz="1000" b="1" i="0" dirty="0">
                  <a:effectLst/>
                  <a:latin typeface="Pretendard Variable"/>
                </a:rPr>
                <a:t>  -</a:t>
              </a:r>
              <a:r>
                <a:rPr lang="ko-KR" altLang="en-US" sz="1000" b="1" i="0" dirty="0">
                  <a:effectLst/>
                  <a:latin typeface="Pretendard Variable"/>
                </a:rPr>
                <a:t>무설탕 제품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75CE29-C87F-AC88-5F51-30D925102A2D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예시가 없는 프롬프트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B57AD-5FBB-9743-BB42-F66D6E92429B}"/>
              </a:ext>
            </a:extLst>
          </p:cNvPr>
          <p:cNvSpPr txBox="1"/>
          <p:nvPr/>
        </p:nvSpPr>
        <p:spPr>
          <a:xfrm>
            <a:off x="945825" y="4744629"/>
            <a:ext cx="1760198" cy="86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i="1" dirty="0">
                <a:solidFill>
                  <a:srgbClr val="2680D2"/>
                </a:solidFill>
              </a:rPr>
              <a:t>작성 목적</a:t>
            </a:r>
            <a:r>
              <a:rPr lang="en-GB" altLang="ko-KR" sz="1000" b="1" i="0" dirty="0">
                <a:effectLst/>
                <a:latin typeface="Pretendard Variable"/>
              </a:rPr>
              <a:t> </a:t>
            </a:r>
          </a:p>
          <a:p>
            <a:pPr algn="l" latinLnBrk="1"/>
            <a:r>
              <a:rPr lang="ko-KR" altLang="en-US" sz="1000" b="1" i="0" dirty="0">
                <a:effectLst/>
                <a:latin typeface="Pretendard Variable"/>
              </a:rPr>
              <a:t>  </a:t>
            </a:r>
            <a:r>
              <a:rPr lang="en-GB" altLang="ko-KR" sz="1000" b="1" i="0" dirty="0">
                <a:effectLst/>
                <a:latin typeface="Pretendard Variable"/>
              </a:rPr>
              <a:t>-</a:t>
            </a:r>
            <a:r>
              <a:rPr lang="ko-KR" altLang="en-US" sz="1000" b="1" i="0" dirty="0">
                <a:effectLst/>
                <a:latin typeface="Pretendard Variable"/>
              </a:rPr>
              <a:t>제품 특징 강조</a:t>
            </a:r>
          </a:p>
          <a:p>
            <a:pPr algn="l" latinLnBrk="1"/>
            <a:r>
              <a:rPr lang="ko-KR" altLang="en-US" sz="1000" b="1" i="0" dirty="0">
                <a:effectLst/>
                <a:latin typeface="Pretendard Variable"/>
              </a:rPr>
              <a:t>  </a:t>
            </a:r>
            <a:r>
              <a:rPr lang="en-GB" altLang="ko-KR" sz="1000" b="1" i="0" dirty="0">
                <a:effectLst/>
                <a:latin typeface="Pretendard Variable"/>
              </a:rPr>
              <a:t>-</a:t>
            </a:r>
            <a:r>
              <a:rPr lang="ko-KR" altLang="en-US" sz="1000" b="1" i="0" dirty="0">
                <a:effectLst/>
                <a:latin typeface="Pretendard Variable"/>
              </a:rPr>
              <a:t>출시 배경 설명</a:t>
            </a:r>
          </a:p>
          <a:p>
            <a:pPr algn="l" latinLnBrk="1"/>
            <a:r>
              <a:rPr lang="ko-KR" altLang="en-US" sz="1000" b="1" dirty="0">
                <a:latin typeface="Pretendard Variable"/>
              </a:rPr>
              <a:t>  </a:t>
            </a:r>
            <a:r>
              <a:rPr lang="en-GB" altLang="ko-KR" sz="1000" b="1" dirty="0">
                <a:latin typeface="Pretendard Variable"/>
              </a:rPr>
              <a:t>-</a:t>
            </a:r>
            <a:r>
              <a:rPr lang="ko-KR" altLang="en-US" sz="1000" b="1" i="0" dirty="0">
                <a:effectLst/>
                <a:latin typeface="Pretendard Variable"/>
              </a:rPr>
              <a:t>소비자 혜택 부각</a:t>
            </a:r>
            <a:endParaRPr lang="en-GB" altLang="ko-KR" sz="1000" b="1" i="0" dirty="0">
              <a:effectLst/>
              <a:latin typeface="Pretendard Variable"/>
            </a:endParaRPr>
          </a:p>
          <a:p>
            <a:pPr algn="l" latinLnBrk="1"/>
            <a:r>
              <a:rPr lang="en-GB" altLang="ko-KR" sz="1000" b="1" i="0" dirty="0">
                <a:effectLst/>
                <a:latin typeface="Pretendard Variable"/>
              </a:rPr>
              <a:t>  -</a:t>
            </a:r>
            <a:r>
              <a:rPr lang="ko-KR" altLang="en-US" sz="1000" b="1" i="0" dirty="0">
                <a:effectLst/>
                <a:latin typeface="Pretendard Variable"/>
              </a:rPr>
              <a:t>시장 반응 전달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3F81F-246D-090C-C118-F13A2BB6287D}"/>
              </a:ext>
            </a:extLst>
          </p:cNvPr>
          <p:cNvGrpSpPr/>
          <p:nvPr/>
        </p:nvGrpSpPr>
        <p:grpSpPr>
          <a:xfrm>
            <a:off x="3819164" y="5670886"/>
            <a:ext cx="2926232" cy="529376"/>
            <a:chOff x="1336774" y="2874996"/>
            <a:chExt cx="3959429" cy="5733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C4D83A-EAF4-C077-2851-671BD0EE4234}"/>
                </a:ext>
              </a:extLst>
            </p:cNvPr>
            <p:cNvSpPr txBox="1"/>
            <p:nvPr/>
          </p:nvSpPr>
          <p:spPr>
            <a:xfrm>
              <a:off x="1336774" y="2874996"/>
              <a:ext cx="3259180" cy="28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050" b="1" dirty="0">
                  <a:solidFill>
                    <a:srgbClr val="C00000"/>
                  </a:solidFill>
                  <a:latin typeface="+mn-ea"/>
                </a:rPr>
                <a:t>*</a:t>
              </a:r>
              <a:r>
                <a:rPr lang="ko-KR" altLang="en-US" sz="1050" b="1" dirty="0">
                  <a:solidFill>
                    <a:srgbClr val="C00000"/>
                  </a:solidFill>
                  <a:latin typeface="+mn-ea"/>
                </a:rPr>
                <a:t>요구사항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C13BDF-E41A-76A4-FAD6-4E4BD20DDFE8}"/>
                </a:ext>
              </a:extLst>
            </p:cNvPr>
            <p:cNvSpPr txBox="1"/>
            <p:nvPr/>
          </p:nvSpPr>
          <p:spPr>
            <a:xfrm>
              <a:off x="2349735" y="2898332"/>
              <a:ext cx="2946468" cy="550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latinLnBrk="1"/>
              <a:r>
                <a:rPr lang="ko-KR" altLang="en-US" sz="900" b="1" dirty="0"/>
                <a:t>  </a:t>
              </a:r>
              <a:r>
                <a:rPr lang="en-GB" altLang="ko-KR" sz="900" b="1" dirty="0"/>
                <a:t>-</a:t>
              </a:r>
              <a:r>
                <a:rPr lang="ko-KR" altLang="en-US" sz="900" b="1" dirty="0"/>
                <a:t>통계 자료 포함</a:t>
              </a:r>
              <a:endParaRPr lang="en-GB" altLang="ko-KR" sz="900" b="1" dirty="0"/>
            </a:p>
            <a:p>
              <a:pPr algn="l" latinLnBrk="1"/>
              <a:r>
                <a:rPr lang="en-GB" altLang="ko-KR" sz="900" b="1" dirty="0"/>
                <a:t>  -</a:t>
              </a:r>
              <a:r>
                <a:rPr lang="ko-KR" altLang="en-US" sz="900" b="1" dirty="0"/>
                <a:t>인용 가능한 간결한 문구</a:t>
              </a:r>
              <a:endParaRPr lang="en-GB" altLang="ko-KR" sz="900" b="1" dirty="0"/>
            </a:p>
            <a:p>
              <a:pPr algn="l" latinLnBrk="1"/>
              <a:r>
                <a:rPr lang="ko-KR" altLang="en-US" sz="900" b="1" dirty="0"/>
                <a:t>  </a:t>
              </a:r>
              <a:r>
                <a:rPr lang="en-GB" altLang="ko-KR" sz="900" b="1" dirty="0"/>
                <a:t>-</a:t>
              </a:r>
              <a:r>
                <a:rPr lang="ko-KR" altLang="en-US" sz="900" b="1" dirty="0"/>
                <a:t>언론 친화적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9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A64E-D826-9DCC-AB6D-0BEEEDA0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30BBEFF-C4C3-7DBB-32EA-69AB44D2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실무 문서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7DB65-71C4-2E43-07C5-A630D16A1365}"/>
              </a:ext>
            </a:extLst>
          </p:cNvPr>
          <p:cNvSpPr txBox="1"/>
          <p:nvPr/>
        </p:nvSpPr>
        <p:spPr>
          <a:xfrm>
            <a:off x="769526" y="1277520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다양한 참고 프롬프트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990CD3-1EFC-B13D-7E66-E3ECB6F39354}"/>
              </a:ext>
            </a:extLst>
          </p:cNvPr>
          <p:cNvSpPr/>
          <p:nvPr/>
        </p:nvSpPr>
        <p:spPr>
          <a:xfrm>
            <a:off x="1074057" y="2296725"/>
            <a:ext cx="2627085" cy="3730335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3345" r="-151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18DE27-8719-EB0D-8CC2-D22054BDB36E}"/>
              </a:ext>
            </a:extLst>
          </p:cNvPr>
          <p:cNvSpPr/>
          <p:nvPr/>
        </p:nvSpPr>
        <p:spPr>
          <a:xfrm>
            <a:off x="4782457" y="2296725"/>
            <a:ext cx="2627085" cy="3730335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3345" r="-151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5CAA79-FD35-3E56-F98C-8C2E835259FF}"/>
              </a:ext>
            </a:extLst>
          </p:cNvPr>
          <p:cNvSpPr/>
          <p:nvPr/>
        </p:nvSpPr>
        <p:spPr>
          <a:xfrm>
            <a:off x="8490858" y="2296725"/>
            <a:ext cx="2627085" cy="3730335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486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5CB94-041F-97CA-5A54-987E1784D093}"/>
              </a:ext>
            </a:extLst>
          </p:cNvPr>
          <p:cNvSpPr txBox="1"/>
          <p:nvPr/>
        </p:nvSpPr>
        <p:spPr>
          <a:xfrm>
            <a:off x="982886" y="1980435"/>
            <a:ext cx="2255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SNS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마케팅용 광고 제작</a:t>
            </a:r>
            <a:endParaRPr 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F000-2C8E-B6BA-1D2B-B5874704DD62}"/>
              </a:ext>
            </a:extLst>
          </p:cNvPr>
          <p:cNvSpPr txBox="1"/>
          <p:nvPr/>
        </p:nvSpPr>
        <p:spPr>
          <a:xfrm>
            <a:off x="4712603" y="1980435"/>
            <a:ext cx="2255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신사업 기획 보고서 작성</a:t>
            </a:r>
            <a:endParaRPr 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84282-DC8D-CF46-B08E-89D8D46211E4}"/>
              </a:ext>
            </a:extLst>
          </p:cNvPr>
          <p:cNvSpPr txBox="1"/>
          <p:nvPr/>
        </p:nvSpPr>
        <p:spPr>
          <a:xfrm>
            <a:off x="8442320" y="1980434"/>
            <a:ext cx="246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프레젠테이션용 </a:t>
            </a:r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 제작</a:t>
            </a:r>
            <a:endParaRPr 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6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C374-6890-8DDE-74E2-038E8B2AD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AFD8143-F3BD-E9DB-DA3D-C1DECBBF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17625-1827-BDFC-B005-45E3821CE282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FDDD44-E3C9-69D8-6B52-C5FEFDCA3D5A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44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DE07-C68F-7508-43E3-F37E7C65B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921CADE-2E00-C932-538C-57EDBEC0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D6471-BC5B-954C-6B5F-67D725D5B27D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96E55D-6039-6FA1-53B8-434D128A3AE2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55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163F-6594-AB60-C8CA-824F34C7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03A6F9B-C9C6-CB01-2A5A-E6C18387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78246-EB53-01EB-C5B8-E82D479603F6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53ACB45-E114-E7B6-D250-77F664123DDF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65C31-23FA-5611-1663-11CC77B64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E76C333-259C-9BE6-C211-878E9F9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06493"/>
            <a:ext cx="3627849" cy="485775"/>
          </a:xfrm>
        </p:spPr>
        <p:txBody>
          <a:bodyPr/>
          <a:lstStyle/>
          <a:p>
            <a:r>
              <a:rPr lang="en-GB" altLang="ko-KR" sz="2400" dirty="0">
                <a:solidFill>
                  <a:srgbClr val="2680D2"/>
                </a:solidFill>
              </a:rPr>
              <a:t>Clova </a:t>
            </a:r>
            <a:r>
              <a:rPr lang="ko-KR" altLang="en-US" sz="2400" dirty="0">
                <a:solidFill>
                  <a:srgbClr val="2680D2"/>
                </a:solidFill>
              </a:rPr>
              <a:t>노트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EEC8D-5680-D57A-BECD-DB69D2207E63}"/>
              </a:ext>
            </a:extLst>
          </p:cNvPr>
          <p:cNvSpPr txBox="1"/>
          <p:nvPr/>
        </p:nvSpPr>
        <p:spPr>
          <a:xfrm>
            <a:off x="784040" y="127298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노트 이용하기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56EB7E9-DE86-482B-139A-12706FCD7709}"/>
              </a:ext>
            </a:extLst>
          </p:cNvPr>
          <p:cNvSpPr/>
          <p:nvPr/>
        </p:nvSpPr>
        <p:spPr>
          <a:xfrm>
            <a:off x="2370702" y="1935959"/>
            <a:ext cx="7450596" cy="4215548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790" b="790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10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491</Words>
  <Application>Microsoft Office PowerPoint</Application>
  <PresentationFormat>Widescreen</PresentationFormat>
  <Paragraphs>138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Pretendard Variable</vt:lpstr>
      <vt:lpstr>맑은 고딕</vt:lpstr>
      <vt:lpstr>맑은 고딕 Semilight</vt:lpstr>
      <vt:lpstr>Aptos</vt:lpstr>
      <vt:lpstr>Arial</vt:lpstr>
      <vt:lpstr>Franklin Gothic Demi</vt:lpstr>
      <vt:lpstr>Office Theme</vt:lpstr>
      <vt:lpstr>PowerPoint Presentation</vt:lpstr>
      <vt:lpstr>실무 문서</vt:lpstr>
      <vt:lpstr>실무 문서</vt:lpstr>
      <vt:lpstr>실무 문서</vt:lpstr>
      <vt:lpstr>실무 문서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  <vt:lpstr>Clova 노트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521</cp:revision>
  <dcterms:created xsi:type="dcterms:W3CDTF">2025-04-02T10:07:00Z</dcterms:created>
  <dcterms:modified xsi:type="dcterms:W3CDTF">2025-04-09T08:39:13Z</dcterms:modified>
</cp:coreProperties>
</file>